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2e63a5bcc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2e63a5bcc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2e63a5b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2e63a5b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4c3a17f8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4c3a17f8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off with as you know might already know...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4c3a17f8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4c3a17f8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4c3a17f8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4c3a17f8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Like google maps or the map that IIT offers, it’s too limited</a:t>
            </a:r>
            <a:endParaRPr/>
          </a:p>
          <a:p>
            <a:pPr indent="-298450" lvl="0" marL="457200" rtl="0" algn="l">
              <a:spcBef>
                <a:spcPts val="0"/>
              </a:spcBef>
              <a:spcAft>
                <a:spcPts val="0"/>
              </a:spcAft>
              <a:buSzPts val="1100"/>
              <a:buChar char="●"/>
            </a:pPr>
            <a:r>
              <a:rPr lang="en"/>
              <a:t>Another thing to look out for is that information is in multiple places so you have to jump from and fro for that.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4c3a17f8e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4c3a17f8e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4c3a17f8e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4c3a17f8e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2e63a5bc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2e63a5bc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4c3a17f8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4c3a17f8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or website?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2e63a5bcc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2e63a5bcc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mailto:srivas@hawk.iit.edu" TargetMode="External"/><Relationship Id="rId4" Type="http://schemas.openxmlformats.org/officeDocument/2006/relationships/hyperlink" Target="mailto:maburezeq@hawk.iit.edu" TargetMode="External"/><Relationship Id="rId5" Type="http://schemas.openxmlformats.org/officeDocument/2006/relationships/hyperlink" Target="mailto:rezekiel@hawk.iit.edu" TargetMode="External"/><Relationship Id="rId6" Type="http://schemas.openxmlformats.org/officeDocument/2006/relationships/hyperlink" Target="mailto:jdumitru@hawk.iit.edu" TargetMode="External"/><Relationship Id="rId7" Type="http://schemas.openxmlformats.org/officeDocument/2006/relationships/hyperlink" Target="mailto:bcruzcastillo@hawk.iit.edu" TargetMode="External"/><Relationship Id="rId8" Type="http://schemas.openxmlformats.org/officeDocument/2006/relationships/hyperlink" Target="https://virtual-hawk.github.io/Virtual-Hawk/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iit.edu/about/campus-information/mies-campus/mies-campus-building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gi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gif"/><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title"/>
          </p:nvPr>
        </p:nvSpPr>
        <p:spPr>
          <a:xfrm>
            <a:off x="1218700" y="2219275"/>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Virtual Hawk</a:t>
            </a:r>
            <a:endParaRPr/>
          </a:p>
        </p:txBody>
      </p:sp>
      <p:pic>
        <p:nvPicPr>
          <p:cNvPr id="135" name="Google Shape;135;p13"/>
          <p:cNvPicPr preferRelativeResize="0"/>
          <p:nvPr/>
        </p:nvPicPr>
        <p:blipFill>
          <a:blip r:embed="rId3">
            <a:alphaModFix/>
          </a:blip>
          <a:stretch>
            <a:fillRect/>
          </a:stretch>
        </p:blipFill>
        <p:spPr>
          <a:xfrm>
            <a:off x="4572000" y="1157288"/>
            <a:ext cx="3810000" cy="2828925"/>
          </a:xfrm>
          <a:prstGeom prst="rect">
            <a:avLst/>
          </a:prstGeom>
          <a:noFill/>
          <a:ln>
            <a:noFill/>
          </a:ln>
        </p:spPr>
      </p:pic>
      <p:sp>
        <p:nvSpPr>
          <p:cNvPr id="136" name="Google Shape;136;p13"/>
          <p:cNvSpPr txBox="1"/>
          <p:nvPr/>
        </p:nvSpPr>
        <p:spPr>
          <a:xfrm>
            <a:off x="1245700" y="3114225"/>
            <a:ext cx="3968100" cy="18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Lato"/>
                <a:ea typeface="Lato"/>
                <a:cs typeface="Lato"/>
                <a:sym typeface="Lato"/>
              </a:rPr>
              <a:t>Sonia Rivas</a:t>
            </a:r>
            <a:endParaRPr>
              <a:solidFill>
                <a:srgbClr val="F3F3F3"/>
              </a:solidFill>
              <a:latin typeface="Lato"/>
              <a:ea typeface="Lato"/>
              <a:cs typeface="Lato"/>
              <a:sym typeface="Lato"/>
            </a:endParaRPr>
          </a:p>
          <a:p>
            <a:pPr indent="0" lvl="0" marL="0" rtl="0" algn="l">
              <a:spcBef>
                <a:spcPts val="0"/>
              </a:spcBef>
              <a:spcAft>
                <a:spcPts val="0"/>
              </a:spcAft>
              <a:buNone/>
            </a:pPr>
            <a:r>
              <a:rPr lang="en">
                <a:solidFill>
                  <a:srgbClr val="F3F3F3"/>
                </a:solidFill>
                <a:latin typeface="Lato"/>
                <a:ea typeface="Lato"/>
                <a:cs typeface="Lato"/>
                <a:sym typeface="Lato"/>
              </a:rPr>
              <a:t>Raymond Ezekiel</a:t>
            </a:r>
            <a:endParaRPr>
              <a:solidFill>
                <a:srgbClr val="F3F3F3"/>
              </a:solidFill>
              <a:latin typeface="Lato"/>
              <a:ea typeface="Lato"/>
              <a:cs typeface="Lato"/>
              <a:sym typeface="Lato"/>
            </a:endParaRPr>
          </a:p>
          <a:p>
            <a:pPr indent="0" lvl="0" marL="0" rtl="0" algn="l">
              <a:spcBef>
                <a:spcPts val="0"/>
              </a:spcBef>
              <a:spcAft>
                <a:spcPts val="0"/>
              </a:spcAft>
              <a:buNone/>
            </a:pPr>
            <a:r>
              <a:rPr lang="en">
                <a:solidFill>
                  <a:srgbClr val="F3F3F3"/>
                </a:solidFill>
                <a:latin typeface="Lato"/>
                <a:ea typeface="Lato"/>
                <a:cs typeface="Lato"/>
                <a:sym typeface="Lato"/>
              </a:rPr>
              <a:t>Bryan Castillo</a:t>
            </a:r>
            <a:endParaRPr>
              <a:solidFill>
                <a:srgbClr val="F3F3F3"/>
              </a:solidFill>
              <a:latin typeface="Lato"/>
              <a:ea typeface="Lato"/>
              <a:cs typeface="Lato"/>
              <a:sym typeface="Lato"/>
            </a:endParaRPr>
          </a:p>
          <a:p>
            <a:pPr indent="0" lvl="0" marL="0" rtl="0" algn="l">
              <a:spcBef>
                <a:spcPts val="0"/>
              </a:spcBef>
              <a:spcAft>
                <a:spcPts val="0"/>
              </a:spcAft>
              <a:buNone/>
            </a:pPr>
            <a:r>
              <a:rPr lang="en">
                <a:solidFill>
                  <a:srgbClr val="F3F3F3"/>
                </a:solidFill>
                <a:latin typeface="Lato"/>
                <a:ea typeface="Lato"/>
                <a:cs typeface="Lato"/>
                <a:sym typeface="Lato"/>
              </a:rPr>
              <a:t>Mohamad Abu-Rezeq</a:t>
            </a:r>
            <a:endParaRPr>
              <a:solidFill>
                <a:srgbClr val="F3F3F3"/>
              </a:solidFill>
              <a:latin typeface="Lato"/>
              <a:ea typeface="Lato"/>
              <a:cs typeface="Lato"/>
              <a:sym typeface="Lato"/>
            </a:endParaRPr>
          </a:p>
          <a:p>
            <a:pPr indent="0" lvl="0" marL="0" rtl="0" algn="l">
              <a:spcBef>
                <a:spcPts val="0"/>
              </a:spcBef>
              <a:spcAft>
                <a:spcPts val="0"/>
              </a:spcAft>
              <a:buNone/>
            </a:pPr>
            <a:r>
              <a:rPr lang="en">
                <a:solidFill>
                  <a:srgbClr val="F3F3F3"/>
                </a:solidFill>
                <a:latin typeface="Lato"/>
                <a:ea typeface="Lato"/>
                <a:cs typeface="Lato"/>
                <a:sym typeface="Lato"/>
              </a:rPr>
              <a:t>James Dumitru</a:t>
            </a:r>
            <a:endParaRPr>
              <a:solidFill>
                <a:srgbClr val="F3F3F3"/>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22"/>
          <p:cNvPicPr preferRelativeResize="0"/>
          <p:nvPr/>
        </p:nvPicPr>
        <p:blipFill>
          <a:blip r:embed="rId3">
            <a:alphaModFix/>
          </a:blip>
          <a:stretch>
            <a:fillRect/>
          </a:stretch>
        </p:blipFill>
        <p:spPr>
          <a:xfrm>
            <a:off x="0" y="-773307"/>
            <a:ext cx="9144006" cy="6099482"/>
          </a:xfrm>
          <a:prstGeom prst="rect">
            <a:avLst/>
          </a:prstGeom>
          <a:noFill/>
          <a:ln>
            <a:noFill/>
          </a:ln>
        </p:spPr>
      </p:pic>
      <p:sp>
        <p:nvSpPr>
          <p:cNvPr id="202" name="Google Shape;202;p22"/>
          <p:cNvSpPr txBox="1"/>
          <p:nvPr>
            <p:ph type="title"/>
          </p:nvPr>
        </p:nvSpPr>
        <p:spPr>
          <a:xfrm>
            <a:off x="691975" y="902763"/>
            <a:ext cx="42756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 Billy can always find his way!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a:t>
            </a:r>
            <a:endParaRPr/>
          </a:p>
        </p:txBody>
      </p:sp>
      <p:sp>
        <p:nvSpPr>
          <p:cNvPr id="208" name="Google Shape;208;p23"/>
          <p:cNvSpPr txBox="1"/>
          <p:nvPr>
            <p:ph idx="1" type="body"/>
          </p:nvPr>
        </p:nvSpPr>
        <p:spPr>
          <a:xfrm>
            <a:off x="1297500" y="1307850"/>
            <a:ext cx="7442100" cy="34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Please feel free to reach out to us if you have any Questions, Comments, Concerns.</a:t>
            </a:r>
            <a:endParaRPr sz="1800"/>
          </a:p>
          <a:p>
            <a:pPr indent="0" lvl="0" marL="0" rtl="0" algn="l">
              <a:spcBef>
                <a:spcPts val="1600"/>
              </a:spcBef>
              <a:spcAft>
                <a:spcPts val="0"/>
              </a:spcAft>
              <a:buNone/>
            </a:pPr>
            <a:r>
              <a:rPr lang="en" sz="1200" u="sng">
                <a:solidFill>
                  <a:schemeClr val="hlink"/>
                </a:solidFill>
                <a:hlinkClick r:id="rId3"/>
              </a:rPr>
              <a:t>srivas@hawk.iit.edu</a:t>
            </a:r>
            <a:r>
              <a:rPr lang="en" sz="1200">
                <a:solidFill>
                  <a:srgbClr val="FFFFFF"/>
                </a:solidFill>
              </a:rPr>
              <a:t> 			- Sonia Rivas</a:t>
            </a:r>
            <a:endParaRPr sz="1200">
              <a:solidFill>
                <a:srgbClr val="FFFFFF"/>
              </a:solidFill>
            </a:endParaRPr>
          </a:p>
          <a:p>
            <a:pPr indent="0" lvl="0" marL="0" rtl="0" algn="l">
              <a:spcBef>
                <a:spcPts val="1600"/>
              </a:spcBef>
              <a:spcAft>
                <a:spcPts val="0"/>
              </a:spcAft>
              <a:buNone/>
            </a:pPr>
            <a:r>
              <a:rPr lang="en" sz="1200" u="sng">
                <a:solidFill>
                  <a:schemeClr val="hlink"/>
                </a:solidFill>
                <a:hlinkClick r:id="rId4"/>
              </a:rPr>
              <a:t>maburezeq@hawk.iit.edu</a:t>
            </a:r>
            <a:r>
              <a:rPr lang="en" sz="1200">
                <a:solidFill>
                  <a:srgbClr val="FFFFFF"/>
                </a:solidFill>
              </a:rPr>
              <a:t> 		- </a:t>
            </a:r>
            <a:r>
              <a:rPr lang="en" sz="1200">
                <a:solidFill>
                  <a:srgbClr val="FFFFFF"/>
                </a:solidFill>
              </a:rPr>
              <a:t>Mohammed</a:t>
            </a:r>
            <a:r>
              <a:rPr lang="en" sz="1200">
                <a:solidFill>
                  <a:srgbClr val="FFFFFF"/>
                </a:solidFill>
              </a:rPr>
              <a:t> Aburezeq</a:t>
            </a:r>
            <a:endParaRPr sz="1200">
              <a:solidFill>
                <a:srgbClr val="FFFFFF"/>
              </a:solidFill>
            </a:endParaRPr>
          </a:p>
          <a:p>
            <a:pPr indent="0" lvl="0" marL="0" rtl="0" algn="l">
              <a:spcBef>
                <a:spcPts val="1600"/>
              </a:spcBef>
              <a:spcAft>
                <a:spcPts val="0"/>
              </a:spcAft>
              <a:buNone/>
            </a:pPr>
            <a:r>
              <a:rPr lang="en" sz="1200" u="sng">
                <a:solidFill>
                  <a:schemeClr val="hlink"/>
                </a:solidFill>
                <a:hlinkClick r:id="rId5"/>
              </a:rPr>
              <a:t>rezekiel@hawk.iit.edu</a:t>
            </a:r>
            <a:r>
              <a:rPr lang="en" sz="1200">
                <a:solidFill>
                  <a:srgbClr val="FFFFFF"/>
                </a:solidFill>
              </a:rPr>
              <a:t> 		- Raymond Ezekiel</a:t>
            </a:r>
            <a:endParaRPr sz="1200">
              <a:solidFill>
                <a:srgbClr val="FFFFFF"/>
              </a:solidFill>
            </a:endParaRPr>
          </a:p>
          <a:p>
            <a:pPr indent="0" lvl="0" marL="0" rtl="0" algn="l">
              <a:spcBef>
                <a:spcPts val="1600"/>
              </a:spcBef>
              <a:spcAft>
                <a:spcPts val="0"/>
              </a:spcAft>
              <a:buNone/>
            </a:pPr>
            <a:r>
              <a:rPr lang="en" sz="1200" u="sng">
                <a:solidFill>
                  <a:schemeClr val="hlink"/>
                </a:solidFill>
                <a:hlinkClick r:id="rId6"/>
              </a:rPr>
              <a:t>jdumitru@hawk.iit.edu</a:t>
            </a:r>
            <a:r>
              <a:rPr lang="en" sz="1200">
                <a:solidFill>
                  <a:srgbClr val="FFFFFF"/>
                </a:solidFill>
              </a:rPr>
              <a:t>		- James Dumitru</a:t>
            </a:r>
            <a:endParaRPr sz="1200">
              <a:solidFill>
                <a:srgbClr val="FFFFFF"/>
              </a:solidFill>
            </a:endParaRPr>
          </a:p>
          <a:p>
            <a:pPr indent="0" lvl="0" marL="0" rtl="0" algn="l">
              <a:spcBef>
                <a:spcPts val="1600"/>
              </a:spcBef>
              <a:spcAft>
                <a:spcPts val="0"/>
              </a:spcAft>
              <a:buNone/>
            </a:pPr>
            <a:r>
              <a:rPr lang="en" sz="1200" u="sng">
                <a:solidFill>
                  <a:schemeClr val="hlink"/>
                </a:solidFill>
                <a:hlinkClick r:id="rId7"/>
              </a:rPr>
              <a:t>bcruzcastillo@hawk.iit.edu</a:t>
            </a:r>
            <a:r>
              <a:rPr lang="en" sz="1200">
                <a:solidFill>
                  <a:srgbClr val="FFFFFF"/>
                </a:solidFill>
              </a:rPr>
              <a:t> 		- Bryan Castillo</a:t>
            </a:r>
            <a:endParaRPr sz="1200">
              <a:solidFill>
                <a:srgbClr val="FFFFFF"/>
              </a:solidFill>
            </a:endParaRPr>
          </a:p>
          <a:p>
            <a:pPr indent="0" lvl="0" marL="0" rtl="0" algn="l">
              <a:spcBef>
                <a:spcPts val="1600"/>
              </a:spcBef>
              <a:spcAft>
                <a:spcPts val="1600"/>
              </a:spcAft>
              <a:buNone/>
            </a:pPr>
            <a:r>
              <a:rPr lang="en" sz="1100" u="sng">
                <a:solidFill>
                  <a:schemeClr val="hlink"/>
                </a:solidFill>
                <a:latin typeface="Arial"/>
                <a:ea typeface="Arial"/>
                <a:cs typeface="Arial"/>
                <a:sym typeface="Arial"/>
                <a:hlinkClick r:id="rId8"/>
              </a:rPr>
              <a:t>https://virtual-hawk.github.io/Virtual-Hawk/index.html</a:t>
            </a:r>
            <a:r>
              <a:rPr lang="en" sz="1200">
                <a:solidFill>
                  <a:srgbClr val="FFFFFF"/>
                </a:solidFill>
              </a:rPr>
              <a:t> </a:t>
            </a:r>
            <a:endParaRPr sz="12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IIT MAIN CAMPUS</a:t>
            </a:r>
            <a:endParaRPr/>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120 Acres</a:t>
            </a:r>
            <a:endParaRPr sz="2000"/>
          </a:p>
          <a:p>
            <a:pPr indent="-355600" lvl="0" marL="457200" rtl="0" algn="l">
              <a:spcBef>
                <a:spcPts val="0"/>
              </a:spcBef>
              <a:spcAft>
                <a:spcPts val="0"/>
              </a:spcAft>
              <a:buSzPts val="2000"/>
              <a:buChar char="●"/>
            </a:pPr>
            <a:r>
              <a:rPr lang="en" sz="2000"/>
              <a:t>Spans across 5 blocks </a:t>
            </a:r>
            <a:endParaRPr sz="2000"/>
          </a:p>
          <a:p>
            <a:pPr indent="-355600" lvl="0" marL="457200" rtl="0" algn="l">
              <a:spcBef>
                <a:spcPts val="0"/>
              </a:spcBef>
              <a:spcAft>
                <a:spcPts val="0"/>
              </a:spcAft>
              <a:buSzPts val="2000"/>
              <a:buChar char="●"/>
            </a:pPr>
            <a:r>
              <a:rPr lang="en" sz="2000"/>
              <a:t>18 Academic and Student Services buildings</a:t>
            </a:r>
            <a:endParaRPr sz="2000"/>
          </a:p>
          <a:p>
            <a:pPr indent="-355600" lvl="0" marL="457200" rtl="0" algn="l">
              <a:spcBef>
                <a:spcPts val="0"/>
              </a:spcBef>
              <a:spcAft>
                <a:spcPts val="0"/>
              </a:spcAft>
              <a:buSzPts val="2000"/>
              <a:buChar char="●"/>
            </a:pPr>
            <a:r>
              <a:rPr lang="en" sz="2000"/>
              <a:t>7 Greek Life buildings</a:t>
            </a:r>
            <a:endParaRPr sz="2000"/>
          </a:p>
        </p:txBody>
      </p:sp>
      <p:sp>
        <p:nvSpPr>
          <p:cNvPr id="143" name="Google Shape;143;p14"/>
          <p:cNvSpPr txBox="1"/>
          <p:nvPr/>
        </p:nvSpPr>
        <p:spPr>
          <a:xfrm>
            <a:off x="1145250" y="4359925"/>
            <a:ext cx="69117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lt1"/>
                </a:solidFill>
                <a:hlinkClick r:id="rId3"/>
              </a:rPr>
              <a:t>https://www.iit.edu/about/campus-information/mies-campus/mies-campus-buildings</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scene...</a:t>
            </a:r>
            <a:endParaRPr/>
          </a:p>
        </p:txBody>
      </p:sp>
      <p:sp>
        <p:nvSpPr>
          <p:cNvPr id="149" name="Google Shape;149;p15"/>
          <p:cNvSpPr txBox="1"/>
          <p:nvPr>
            <p:ph idx="1" type="body"/>
          </p:nvPr>
        </p:nvSpPr>
        <p:spPr>
          <a:xfrm>
            <a:off x="1297500" y="1567550"/>
            <a:ext cx="7038900" cy="4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You’re new to IIT and you have a place in mind, but don’t know where to go…</a:t>
            </a:r>
            <a:endParaRPr sz="1800"/>
          </a:p>
          <a:p>
            <a:pPr indent="0" lvl="0" marL="0" rtl="0" algn="l">
              <a:spcBef>
                <a:spcPts val="1600"/>
              </a:spcBef>
              <a:spcAft>
                <a:spcPts val="1600"/>
              </a:spcAft>
              <a:buNone/>
            </a:pPr>
            <a:r>
              <a:t/>
            </a:r>
            <a:endParaRPr sz="1800"/>
          </a:p>
        </p:txBody>
      </p:sp>
      <p:sp>
        <p:nvSpPr>
          <p:cNvPr id="150" name="Google Shape;150;p15"/>
          <p:cNvSpPr txBox="1"/>
          <p:nvPr>
            <p:ph idx="1" type="body"/>
          </p:nvPr>
        </p:nvSpPr>
        <p:spPr>
          <a:xfrm>
            <a:off x="1297500" y="2362013"/>
            <a:ext cx="7038900" cy="4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You’re stuck and need to pull up an actual photo of the map because the map on google is only limited to buildings.</a:t>
            </a:r>
            <a:endParaRPr sz="1800"/>
          </a:p>
          <a:p>
            <a:pPr indent="0" lvl="0" marL="0" rtl="0" algn="l">
              <a:spcBef>
                <a:spcPts val="1600"/>
              </a:spcBef>
              <a:spcAft>
                <a:spcPts val="1600"/>
              </a:spcAft>
              <a:buNone/>
            </a:pPr>
            <a:r>
              <a:t/>
            </a:r>
            <a:endParaRPr sz="1800"/>
          </a:p>
        </p:txBody>
      </p:sp>
      <p:sp>
        <p:nvSpPr>
          <p:cNvPr id="151" name="Google Shape;151;p15"/>
          <p:cNvSpPr txBox="1"/>
          <p:nvPr>
            <p:ph idx="1" type="body"/>
          </p:nvPr>
        </p:nvSpPr>
        <p:spPr>
          <a:xfrm>
            <a:off x="1297500" y="3156500"/>
            <a:ext cx="7038900" cy="68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You’re trying to find information on today’s Debate Club meeting on the website but there doesn’t seem to be any updated information there.</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with other Apps</a:t>
            </a:r>
            <a:endParaRPr/>
          </a:p>
        </p:txBody>
      </p:sp>
      <p:sp>
        <p:nvSpPr>
          <p:cNvPr id="157" name="Google Shape;157;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Not precise enough</a:t>
            </a:r>
            <a:endParaRPr sz="1800"/>
          </a:p>
          <a:p>
            <a:pPr indent="-342900" lvl="0" marL="457200" rtl="0" algn="l">
              <a:lnSpc>
                <a:spcPct val="150000"/>
              </a:lnSpc>
              <a:spcBef>
                <a:spcPts val="0"/>
              </a:spcBef>
              <a:spcAft>
                <a:spcPts val="0"/>
              </a:spcAft>
              <a:buSzPts val="1800"/>
              <a:buChar char="●"/>
            </a:pPr>
            <a:r>
              <a:rPr lang="en" sz="1800"/>
              <a:t>Not specific to IIT and its campus</a:t>
            </a:r>
            <a:endParaRPr sz="1800"/>
          </a:p>
          <a:p>
            <a:pPr indent="-342900" lvl="0" marL="457200" rtl="0" algn="l">
              <a:spcBef>
                <a:spcPts val="0"/>
              </a:spcBef>
              <a:spcAft>
                <a:spcPts val="0"/>
              </a:spcAft>
              <a:buSzPts val="1800"/>
              <a:buChar char="●"/>
            </a:pPr>
            <a:r>
              <a:rPr lang="en" sz="1800"/>
              <a:t>Lacking information in an “all-in-one”place</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7"/>
          <p:cNvSpPr txBox="1"/>
          <p:nvPr>
            <p:ph idx="1" type="body"/>
          </p:nvPr>
        </p:nvSpPr>
        <p:spPr>
          <a:xfrm>
            <a:off x="1109050" y="717400"/>
            <a:ext cx="3926400" cy="380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“IIT is a large campus. If you’d like to get any things done in-between classes, you’d better know exactly where things are.  MTCC houses a lot of services and finding what you are looking for can be difficult. To reach certain offices on campus such as the Access, Card, and Parking Services on the 2nd floor of Hermann, you’d better have a map!”</a:t>
            </a:r>
            <a:endParaRPr sz="1800"/>
          </a:p>
          <a:p>
            <a:pPr indent="0" lvl="0" marL="0" rtl="0" algn="ctr">
              <a:spcBef>
                <a:spcPts val="1600"/>
              </a:spcBef>
              <a:spcAft>
                <a:spcPts val="0"/>
              </a:spcAft>
              <a:buNone/>
            </a:pPr>
            <a:r>
              <a:rPr lang="en" sz="1800"/>
              <a:t>     -- Kevin, '21</a:t>
            </a:r>
            <a:endParaRPr sz="1800"/>
          </a:p>
          <a:p>
            <a:pPr indent="0" lvl="0" marL="0" rtl="0" algn="ctr">
              <a:spcBef>
                <a:spcPts val="1600"/>
              </a:spcBef>
              <a:spcAft>
                <a:spcPts val="0"/>
              </a:spcAft>
              <a:buNone/>
            </a:pPr>
            <a:r>
              <a:t/>
            </a:r>
            <a:endParaRPr sz="1800"/>
          </a:p>
          <a:p>
            <a:pPr indent="0" lvl="0" marL="0" rtl="0" algn="l">
              <a:spcBef>
                <a:spcPts val="1600"/>
              </a:spcBef>
              <a:spcAft>
                <a:spcPts val="1600"/>
              </a:spcAft>
              <a:buNone/>
            </a:pPr>
            <a:r>
              <a:t/>
            </a:r>
            <a:endParaRPr/>
          </a:p>
        </p:txBody>
      </p:sp>
      <p:pic>
        <p:nvPicPr>
          <p:cNvPr id="163" name="Google Shape;163;p17"/>
          <p:cNvPicPr preferRelativeResize="0"/>
          <p:nvPr/>
        </p:nvPicPr>
        <p:blipFill>
          <a:blip r:embed="rId3">
            <a:alphaModFix/>
          </a:blip>
          <a:stretch>
            <a:fillRect/>
          </a:stretch>
        </p:blipFill>
        <p:spPr>
          <a:xfrm>
            <a:off x="7334000" y="92888"/>
            <a:ext cx="1714500" cy="2657475"/>
          </a:xfrm>
          <a:prstGeom prst="rect">
            <a:avLst/>
          </a:prstGeom>
          <a:noFill/>
          <a:ln>
            <a:noFill/>
          </a:ln>
        </p:spPr>
      </p:pic>
      <p:pic>
        <p:nvPicPr>
          <p:cNvPr id="164" name="Google Shape;164;p17"/>
          <p:cNvPicPr preferRelativeResize="0"/>
          <p:nvPr/>
        </p:nvPicPr>
        <p:blipFill>
          <a:blip r:embed="rId4">
            <a:alphaModFix/>
          </a:blip>
          <a:stretch>
            <a:fillRect/>
          </a:stretch>
        </p:blipFill>
        <p:spPr>
          <a:xfrm>
            <a:off x="6105950" y="3061300"/>
            <a:ext cx="2402675" cy="1776675"/>
          </a:xfrm>
          <a:prstGeom prst="rect">
            <a:avLst/>
          </a:prstGeom>
          <a:noFill/>
          <a:ln>
            <a:noFill/>
          </a:ln>
        </p:spPr>
      </p:pic>
      <p:pic>
        <p:nvPicPr>
          <p:cNvPr id="165" name="Google Shape;165;p17"/>
          <p:cNvPicPr preferRelativeResize="0"/>
          <p:nvPr/>
        </p:nvPicPr>
        <p:blipFill>
          <a:blip r:embed="rId5">
            <a:alphaModFix/>
          </a:blip>
          <a:stretch>
            <a:fillRect/>
          </a:stretch>
        </p:blipFill>
        <p:spPr>
          <a:xfrm>
            <a:off x="5090985" y="1196623"/>
            <a:ext cx="2187475" cy="145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8"/>
          <p:cNvSpPr txBox="1"/>
          <p:nvPr>
            <p:ph idx="1" type="body"/>
          </p:nvPr>
        </p:nvSpPr>
        <p:spPr>
          <a:xfrm>
            <a:off x="1052550" y="137430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“I wish there was an easier way to find out about events and club meetings. Some posters on the bulletin board are outdated and I either forget about an event or see an announcement after it happened! It would be cool to have an app to let me know when and where these activities are happening, so I can find something to do in between classes.”</a:t>
            </a:r>
            <a:endParaRPr sz="1800"/>
          </a:p>
          <a:p>
            <a:pPr indent="0" lvl="0" marL="0" rtl="0" algn="ctr">
              <a:spcBef>
                <a:spcPts val="1600"/>
              </a:spcBef>
              <a:spcAft>
                <a:spcPts val="1600"/>
              </a:spcAft>
              <a:buNone/>
            </a:pPr>
            <a:r>
              <a:rPr lang="en" sz="1800"/>
              <a:t> -- Sam, '21</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174425" y="402550"/>
            <a:ext cx="7424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CCCCCC"/>
                </a:solidFill>
              </a:rPr>
              <a:t>So what’s the solution?</a:t>
            </a:r>
            <a:endParaRPr sz="4600">
              <a:solidFill>
                <a:srgbClr val="CCCCCC"/>
              </a:solidFill>
            </a:endParaRPr>
          </a:p>
        </p:txBody>
      </p:sp>
      <p:pic>
        <p:nvPicPr>
          <p:cNvPr id="176" name="Google Shape;176;p19"/>
          <p:cNvPicPr preferRelativeResize="0"/>
          <p:nvPr/>
        </p:nvPicPr>
        <p:blipFill>
          <a:blip r:embed="rId3">
            <a:alphaModFix/>
          </a:blip>
          <a:stretch>
            <a:fillRect/>
          </a:stretch>
        </p:blipFill>
        <p:spPr>
          <a:xfrm>
            <a:off x="6300300" y="1988850"/>
            <a:ext cx="2254425" cy="2788979"/>
          </a:xfrm>
          <a:prstGeom prst="rect">
            <a:avLst/>
          </a:prstGeom>
          <a:noFill/>
          <a:ln>
            <a:noFill/>
          </a:ln>
        </p:spPr>
      </p:pic>
      <p:sp>
        <p:nvSpPr>
          <p:cNvPr id="177" name="Google Shape;177;p19"/>
          <p:cNvSpPr txBox="1"/>
          <p:nvPr>
            <p:ph idx="1" type="body"/>
          </p:nvPr>
        </p:nvSpPr>
        <p:spPr>
          <a:xfrm>
            <a:off x="1006975" y="1736600"/>
            <a:ext cx="46548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6000"/>
              <a:t>Virtual Hawk</a:t>
            </a:r>
            <a:endParaRPr sz="6000"/>
          </a:p>
        </p:txBody>
      </p:sp>
      <p:pic>
        <p:nvPicPr>
          <p:cNvPr id="178" name="Google Shape;178;p19"/>
          <p:cNvPicPr preferRelativeResize="0"/>
          <p:nvPr/>
        </p:nvPicPr>
        <p:blipFill>
          <a:blip r:embed="rId4">
            <a:alphaModFix amt="27000"/>
          </a:blip>
          <a:stretch>
            <a:fillRect/>
          </a:stretch>
        </p:blipFill>
        <p:spPr>
          <a:xfrm>
            <a:off x="1706450" y="2688673"/>
            <a:ext cx="3093325" cy="229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Virtual Hawk?</a:t>
            </a:r>
            <a:endParaRPr/>
          </a:p>
        </p:txBody>
      </p:sp>
      <p:sp>
        <p:nvSpPr>
          <p:cNvPr id="184" name="Google Shape;184;p20"/>
          <p:cNvSpPr txBox="1"/>
          <p:nvPr>
            <p:ph idx="1" type="body"/>
          </p:nvPr>
        </p:nvSpPr>
        <p:spPr>
          <a:xfrm>
            <a:off x="1297500" y="899325"/>
            <a:ext cx="7038900" cy="1483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800"/>
              <a:t>Virtual Hawk is a campus connectivity Webapp that provides users with navigational tools and up-to-date information on campus buildings, location of services, and events happening on campus.</a:t>
            </a:r>
            <a:endParaRPr sz="1800"/>
          </a:p>
          <a:p>
            <a:pPr indent="0" lvl="0" marL="0" rtl="0" algn="l">
              <a:spcBef>
                <a:spcPts val="1200"/>
              </a:spcBef>
              <a:spcAft>
                <a:spcPts val="1600"/>
              </a:spcAft>
              <a:buNone/>
            </a:pPr>
            <a:r>
              <a:t/>
            </a:r>
            <a:endParaRPr/>
          </a:p>
        </p:txBody>
      </p:sp>
      <p:pic>
        <p:nvPicPr>
          <p:cNvPr id="185" name="Google Shape;185;p20"/>
          <p:cNvPicPr preferRelativeResize="0"/>
          <p:nvPr/>
        </p:nvPicPr>
        <p:blipFill>
          <a:blip r:embed="rId3">
            <a:alphaModFix/>
          </a:blip>
          <a:stretch>
            <a:fillRect/>
          </a:stretch>
        </p:blipFill>
        <p:spPr>
          <a:xfrm>
            <a:off x="1174387" y="2206875"/>
            <a:ext cx="4636524" cy="2781900"/>
          </a:xfrm>
          <a:prstGeom prst="rect">
            <a:avLst/>
          </a:prstGeom>
          <a:noFill/>
          <a:ln>
            <a:noFill/>
          </a:ln>
        </p:spPr>
      </p:pic>
      <p:pic>
        <p:nvPicPr>
          <p:cNvPr id="186" name="Google Shape;186;p20"/>
          <p:cNvPicPr preferRelativeResize="0"/>
          <p:nvPr/>
        </p:nvPicPr>
        <p:blipFill>
          <a:blip r:embed="rId4">
            <a:alphaModFix/>
          </a:blip>
          <a:stretch>
            <a:fillRect/>
          </a:stretch>
        </p:blipFill>
        <p:spPr>
          <a:xfrm>
            <a:off x="6187550" y="2206875"/>
            <a:ext cx="2148861" cy="278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Real-Time Events as you walk</a:t>
            </a:r>
            <a:endParaRPr/>
          </a:p>
        </p:txBody>
      </p:sp>
      <p:sp>
        <p:nvSpPr>
          <p:cNvPr id="192" name="Google Shape;192;p21"/>
          <p:cNvSpPr txBox="1"/>
          <p:nvPr>
            <p:ph idx="1" type="body"/>
          </p:nvPr>
        </p:nvSpPr>
        <p:spPr>
          <a:xfrm>
            <a:off x="665575" y="1641000"/>
            <a:ext cx="5175900" cy="292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Access to what’s going on</a:t>
            </a:r>
            <a:endParaRPr sz="1800"/>
          </a:p>
          <a:p>
            <a:pPr indent="-342900" lvl="0" marL="457200" rtl="0" algn="l">
              <a:spcBef>
                <a:spcPts val="0"/>
              </a:spcBef>
              <a:spcAft>
                <a:spcPts val="0"/>
              </a:spcAft>
              <a:buSzPts val="1800"/>
              <a:buChar char="●"/>
            </a:pPr>
            <a:r>
              <a:rPr lang="en" sz="1800"/>
              <a:t>Shows what’s near as well</a:t>
            </a:r>
            <a:endParaRPr sz="1800"/>
          </a:p>
          <a:p>
            <a:pPr indent="-342900" lvl="0" marL="457200" rtl="0" algn="l">
              <a:spcBef>
                <a:spcPts val="0"/>
              </a:spcBef>
              <a:spcAft>
                <a:spcPts val="0"/>
              </a:spcAft>
              <a:buSzPts val="1800"/>
              <a:buChar char="●"/>
            </a:pPr>
            <a:r>
              <a:rPr lang="en" sz="1800"/>
              <a:t>AR technology shows data about IIT buildings</a:t>
            </a:r>
            <a:endParaRPr sz="1800"/>
          </a:p>
          <a:p>
            <a:pPr indent="-342900" lvl="0" marL="457200" rtl="0" algn="l">
              <a:spcBef>
                <a:spcPts val="0"/>
              </a:spcBef>
              <a:spcAft>
                <a:spcPts val="0"/>
              </a:spcAft>
              <a:buSzPts val="1800"/>
              <a:buChar char="●"/>
            </a:pPr>
            <a:r>
              <a:rPr lang="en" sz="1800"/>
              <a:t>Clearer navigation to your destination</a:t>
            </a:r>
            <a:endParaRPr sz="1800"/>
          </a:p>
          <a:p>
            <a:pPr indent="-342900" lvl="0" marL="457200" rtl="0" algn="l">
              <a:spcBef>
                <a:spcPts val="0"/>
              </a:spcBef>
              <a:spcAft>
                <a:spcPts val="0"/>
              </a:spcAft>
              <a:buSzPts val="1800"/>
              <a:buChar char="●"/>
            </a:pPr>
            <a:r>
              <a:rPr lang="en" sz="1800"/>
              <a:t>Already interacts with Google account</a:t>
            </a:r>
            <a:endParaRPr sz="1800"/>
          </a:p>
          <a:p>
            <a:pPr indent="-342900" lvl="0" marL="457200" rtl="0" algn="l">
              <a:spcBef>
                <a:spcPts val="0"/>
              </a:spcBef>
              <a:spcAft>
                <a:spcPts val="0"/>
              </a:spcAft>
              <a:buSzPts val="1800"/>
              <a:buChar char="●"/>
            </a:pPr>
            <a:r>
              <a:rPr lang="en" sz="1800"/>
              <a:t>Student organizations &amp; Clubs details are shown</a:t>
            </a:r>
            <a:endParaRPr sz="1800"/>
          </a:p>
        </p:txBody>
      </p:sp>
      <p:pic>
        <p:nvPicPr>
          <p:cNvPr id="193" name="Google Shape;193;p21"/>
          <p:cNvPicPr preferRelativeResize="0"/>
          <p:nvPr/>
        </p:nvPicPr>
        <p:blipFill rotWithShape="1">
          <a:blip r:embed="rId3">
            <a:alphaModFix/>
          </a:blip>
          <a:srcRect b="0" l="14925" r="14869" t="0"/>
          <a:stretch/>
        </p:blipFill>
        <p:spPr>
          <a:xfrm>
            <a:off x="6385275" y="1204975"/>
            <a:ext cx="1888399" cy="1492150"/>
          </a:xfrm>
          <a:prstGeom prst="rect">
            <a:avLst/>
          </a:prstGeom>
          <a:noFill/>
          <a:ln>
            <a:noFill/>
          </a:ln>
        </p:spPr>
      </p:pic>
      <p:pic>
        <p:nvPicPr>
          <p:cNvPr id="194" name="Google Shape;194;p21"/>
          <p:cNvPicPr preferRelativeResize="0"/>
          <p:nvPr/>
        </p:nvPicPr>
        <p:blipFill rotWithShape="1">
          <a:blip r:embed="rId4">
            <a:alphaModFix/>
          </a:blip>
          <a:srcRect b="0" l="20105" r="18313" t="0"/>
          <a:stretch/>
        </p:blipFill>
        <p:spPr>
          <a:xfrm>
            <a:off x="6462425" y="3322125"/>
            <a:ext cx="1572450" cy="1672575"/>
          </a:xfrm>
          <a:prstGeom prst="rect">
            <a:avLst/>
          </a:prstGeom>
          <a:noFill/>
          <a:ln>
            <a:noFill/>
          </a:ln>
        </p:spPr>
      </p:pic>
      <p:sp>
        <p:nvSpPr>
          <p:cNvPr id="195" name="Google Shape;195;p21"/>
          <p:cNvSpPr txBox="1"/>
          <p:nvPr/>
        </p:nvSpPr>
        <p:spPr>
          <a:xfrm>
            <a:off x="6385275" y="867050"/>
            <a:ext cx="1888500" cy="29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Building Info/Events</a:t>
            </a:r>
            <a:endParaRPr>
              <a:solidFill>
                <a:srgbClr val="FFFFFF"/>
              </a:solidFill>
              <a:latin typeface="Lato"/>
              <a:ea typeface="Lato"/>
              <a:cs typeface="Lato"/>
              <a:sym typeface="Lato"/>
            </a:endParaRPr>
          </a:p>
        </p:txBody>
      </p:sp>
      <p:sp>
        <p:nvSpPr>
          <p:cNvPr id="196" name="Google Shape;196;p21"/>
          <p:cNvSpPr txBox="1"/>
          <p:nvPr/>
        </p:nvSpPr>
        <p:spPr>
          <a:xfrm>
            <a:off x="6353975" y="2958450"/>
            <a:ext cx="1888500" cy="29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Live Navigation</a:t>
            </a:r>
            <a:endParaRPr>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